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1"/>
    <p:sldMasterId id="2147483703" r:id="rId2"/>
  </p:sldMasterIdLst>
  <p:handoutMasterIdLst>
    <p:handoutMasterId r:id="rId23"/>
  </p:handoutMasterIdLst>
  <p:sldIdLst>
    <p:sldId id="362" r:id="rId3"/>
    <p:sldId id="363" r:id="rId4"/>
    <p:sldId id="364" r:id="rId5"/>
    <p:sldId id="365" r:id="rId6"/>
    <p:sldId id="462" r:id="rId7"/>
    <p:sldId id="344" r:id="rId8"/>
    <p:sldId id="320" r:id="rId9"/>
    <p:sldId id="343" r:id="rId10"/>
    <p:sldId id="384" r:id="rId11"/>
    <p:sldId id="394" r:id="rId12"/>
    <p:sldId id="385" r:id="rId13"/>
    <p:sldId id="396" r:id="rId14"/>
    <p:sldId id="405" r:id="rId15"/>
    <p:sldId id="389" r:id="rId16"/>
    <p:sldId id="461" r:id="rId17"/>
    <p:sldId id="406" r:id="rId18"/>
    <p:sldId id="414" r:id="rId19"/>
    <p:sldId id="408" r:id="rId20"/>
    <p:sldId id="410" r:id="rId21"/>
    <p:sldId id="409" r:id="rId22"/>
  </p:sldIdLst>
  <p:sldSz cx="9144000" cy="6858000" type="screen4x3"/>
  <p:notesSz cx="9051925" cy="7077075"/>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1837"/>
    <a:srgbClr val="C533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228" autoAdjust="0"/>
    <p:restoredTop sz="94667" autoAdjust="0"/>
  </p:normalViewPr>
  <p:slideViewPr>
    <p:cSldViewPr>
      <p:cViewPr varScale="1">
        <p:scale>
          <a:sx n="75" d="100"/>
          <a:sy n="75" d="100"/>
        </p:scale>
        <p:origin x="-1002" y="-90"/>
      </p:cViewPr>
      <p:guideLst>
        <p:guide orient="horz" pos="2160"/>
        <p:guide pos="2880"/>
      </p:guideLst>
    </p:cSldViewPr>
  </p:slideViewPr>
  <p:outlineViewPr>
    <p:cViewPr>
      <p:scale>
        <a:sx n="33" d="100"/>
        <a:sy n="33" d="100"/>
      </p:scale>
      <p:origin x="48" y="8854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7762" name="Rectangle 2"/>
          <p:cNvSpPr>
            <a:spLocks noGrp="1" noChangeArrowheads="1"/>
          </p:cNvSpPr>
          <p:nvPr>
            <p:ph type="hdr" sz="quarter"/>
          </p:nvPr>
        </p:nvSpPr>
        <p:spPr bwMode="auto">
          <a:xfrm>
            <a:off x="0"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17763" name="Rectangle 3"/>
          <p:cNvSpPr>
            <a:spLocks noGrp="1" noChangeArrowheads="1"/>
          </p:cNvSpPr>
          <p:nvPr>
            <p:ph type="dt" sz="quarter" idx="1"/>
          </p:nvPr>
        </p:nvSpPr>
        <p:spPr bwMode="auto">
          <a:xfrm>
            <a:off x="5127625" y="0"/>
            <a:ext cx="3922713" cy="3540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17764" name="Rectangle 4"/>
          <p:cNvSpPr>
            <a:spLocks noGrp="1" noChangeArrowheads="1"/>
          </p:cNvSpPr>
          <p:nvPr>
            <p:ph type="ftr" sz="quarter" idx="2"/>
          </p:nvPr>
        </p:nvSpPr>
        <p:spPr bwMode="auto">
          <a:xfrm>
            <a:off x="0"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17765" name="Rectangle 5"/>
          <p:cNvSpPr>
            <a:spLocks noGrp="1" noChangeArrowheads="1"/>
          </p:cNvSpPr>
          <p:nvPr>
            <p:ph type="sldNum" sz="quarter" idx="3"/>
          </p:nvPr>
        </p:nvSpPr>
        <p:spPr bwMode="auto">
          <a:xfrm>
            <a:off x="5127625" y="6721475"/>
            <a:ext cx="3922713" cy="3540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D0416B52-2DCF-4210-92F0-C0E6ECF92E1E}" type="slidenum">
              <a:rPr lang="en-US"/>
              <a:pPr>
                <a:defRPr/>
              </a:pPr>
              <a:t>‹#›</a:t>
            </a:fld>
            <a:endParaRPr lang="en-US"/>
          </a:p>
        </p:txBody>
      </p:sp>
    </p:spTree>
    <p:extLst>
      <p:ext uri="{BB962C8B-B14F-4D97-AF65-F5344CB8AC3E}">
        <p14:creationId xmlns:p14="http://schemas.microsoft.com/office/powerpoint/2010/main" val="296097979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FCF9E58B-5171-4ADD-B9E5-A091D42E45CF}" type="slidenum">
              <a:rPr lang="en-US" smtClean="0"/>
              <a:pPr>
                <a:defRPr/>
              </a:pPr>
              <a:t>‹#›</a:t>
            </a:fld>
            <a:endParaRPr lang="en-US"/>
          </a:p>
        </p:txBody>
      </p:sp>
    </p:spTree>
  </p:cSld>
  <p:clrMapOvr>
    <a:masterClrMapping/>
  </p:clrMapOvr>
  <p:transition advTm="10000">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A7EDDE-246F-4A7B-A2B5-F988FB4156CA}" type="slidenum">
              <a:rPr lang="en-US" smtClean="0"/>
              <a:pPr>
                <a:defRPr/>
              </a:pPr>
              <a:t>‹#›</a:t>
            </a:fld>
            <a:endParaRPr lang="en-US"/>
          </a:p>
        </p:txBody>
      </p:sp>
    </p:spTree>
  </p:cSld>
  <p:clrMapOvr>
    <a:masterClrMapping/>
  </p:clrMapOvr>
  <p:transition advTm="10000">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3BDEE85-E2D5-4174-A123-6CDCDEE77713}" type="slidenum">
              <a:rPr lang="en-US" smtClean="0"/>
              <a:pPr>
                <a:defRPr/>
              </a:pPr>
              <a:t>‹#›</a:t>
            </a:fld>
            <a:endParaRPr lang="en-US"/>
          </a:p>
        </p:txBody>
      </p:sp>
    </p:spTree>
  </p:cSld>
  <p:clrMapOvr>
    <a:masterClrMapping/>
  </p:clrMapOvr>
  <p:transition advTm="10000">
    <p:rand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pPr>
              <a:defRPr/>
            </a:pPr>
            <a:endParaRPr lang="en-US"/>
          </a:p>
        </p:txBody>
      </p:sp>
      <p:sp>
        <p:nvSpPr>
          <p:cNvPr id="17" name="Footer Placeholder 16"/>
          <p:cNvSpPr>
            <a:spLocks noGrp="1"/>
          </p:cNvSpPr>
          <p:nvPr>
            <p:ph type="ftr" sz="quarter" idx="11"/>
          </p:nvPr>
        </p:nvSpPr>
        <p:spPr/>
        <p:txBody>
          <a:bodyPr/>
          <a:lstStyle/>
          <a:p>
            <a:pPr>
              <a:defRPr/>
            </a:pPr>
            <a:endParaRPr lang="en-US"/>
          </a:p>
        </p:txBody>
      </p:sp>
      <p:sp>
        <p:nvSpPr>
          <p:cNvPr id="29" name="Slide Number Placeholder 28"/>
          <p:cNvSpPr>
            <a:spLocks noGrp="1"/>
          </p:cNvSpPr>
          <p:nvPr>
            <p:ph type="sldNum" sz="quarter" idx="12"/>
          </p:nvPr>
        </p:nvSpPr>
        <p:spPr/>
        <p:txBody>
          <a:bodyPr/>
          <a:lstStyle/>
          <a:p>
            <a:pPr>
              <a:defRPr/>
            </a:pPr>
            <a:fld id="{FCF9E58B-5171-4ADD-B9E5-A091D42E45CF}" type="slidenum">
              <a:rPr lang="en-US" smtClean="0"/>
              <a:pPr>
                <a:defRPr/>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transition advTm="10000">
    <p:rand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B3E45A5-93F2-4C7D-82E3-E958172A0F74}" type="slidenum">
              <a:rPr lang="en-US" smtClean="0"/>
              <a:pPr>
                <a:defRPr/>
              </a:pPr>
              <a:t>‹#›</a:t>
            </a:fld>
            <a:endParaRPr lang="en-US"/>
          </a:p>
        </p:txBody>
      </p:sp>
    </p:spTree>
  </p:cSld>
  <p:clrMapOvr>
    <a:masterClrMapping/>
  </p:clrMapOvr>
  <p:transition advTm="10000">
    <p:rand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a:xfrm>
            <a:off x="7924800" y="6416675"/>
            <a:ext cx="762000" cy="365125"/>
          </a:xfrm>
        </p:spPr>
        <p:txBody>
          <a:bodyPr/>
          <a:lstStyle/>
          <a:p>
            <a:pPr>
              <a:defRPr/>
            </a:pPr>
            <a:fld id="{2C42E185-5F33-4EED-8FE6-FA16C41B0014}" type="slidenum">
              <a:rPr lang="en-US" smtClean="0"/>
              <a:pPr>
                <a:defRPr/>
              </a:pPr>
              <a:t>‹#›</a:t>
            </a:fld>
            <a:endParaRPr lang="en-US"/>
          </a:p>
        </p:txBody>
      </p:sp>
    </p:spTree>
  </p:cSld>
  <p:clrMapOvr>
    <a:masterClrMapping/>
  </p:clrMapOvr>
  <p:transition advTm="10000">
    <p:rand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49186FF-7C9F-41E2-B79D-F4280DCDAE8A}" type="slidenum">
              <a:rPr lang="en-US" smtClean="0"/>
              <a:pPr>
                <a:defRPr/>
              </a:pPr>
              <a:t>‹#›</a:t>
            </a:fld>
            <a:endParaRPr lang="en-US"/>
          </a:p>
        </p:txBody>
      </p:sp>
    </p:spTree>
  </p:cSld>
  <p:clrMapOvr>
    <a:masterClrMapping/>
  </p:clrMapOvr>
  <p:transition advTm="10000">
    <p:rand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632250C-05F6-4026-A089-DADD110D3F22}" type="slidenum">
              <a:rPr lang="en-US" smtClean="0"/>
              <a:pPr>
                <a:defRPr/>
              </a:pPr>
              <a:t>‹#›</a:t>
            </a:fld>
            <a:endParaRPr lang="en-US"/>
          </a:p>
        </p:txBody>
      </p:sp>
    </p:spTree>
  </p:cSld>
  <p:clrMapOvr>
    <a:masterClrMapping/>
  </p:clrMapOvr>
  <p:transition advTm="10000">
    <p:random/>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756E034C-58AE-43F3-9ECB-4116A123C467}" type="slidenum">
              <a:rPr lang="en-US" smtClean="0"/>
              <a:pPr>
                <a:defRPr/>
              </a:pPr>
              <a:t>‹#›</a:t>
            </a:fld>
            <a:endParaRPr lang="en-US"/>
          </a:p>
        </p:txBody>
      </p:sp>
    </p:spTree>
  </p:cSld>
  <p:clrMapOvr>
    <a:masterClrMapping/>
  </p:clrMapOvr>
  <p:transition advTm="10000">
    <p:random/>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8A7ADB9-4DA1-42A1-8E85-869AF409B041}" type="slidenum">
              <a:rPr lang="en-US" smtClean="0"/>
              <a:pPr>
                <a:defRPr/>
              </a:pPr>
              <a:t>‹#›</a:t>
            </a:fld>
            <a:endParaRPr lang="en-US"/>
          </a:p>
        </p:txBody>
      </p:sp>
    </p:spTree>
  </p:cSld>
  <p:clrMapOvr>
    <a:masterClrMapping/>
  </p:clrMapOvr>
  <p:transition advTm="10000">
    <p:random/>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074BA2F-61E3-4CFC-9DAA-3FD4264D1280}" type="slidenum">
              <a:rPr lang="en-US" smtClean="0"/>
              <a:pPr>
                <a:defRPr/>
              </a:pPr>
              <a:t>‹#›</a:t>
            </a:fld>
            <a:endParaRPr lang="en-US"/>
          </a:p>
        </p:txBody>
      </p:sp>
    </p:spTree>
  </p:cSld>
  <p:clrMapOvr>
    <a:masterClrMapping/>
  </p:clrMapOvr>
  <p:transition advTm="10000">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B3E45A5-93F2-4C7D-82E3-E958172A0F74}" type="slidenum">
              <a:rPr lang="en-US" smtClean="0"/>
              <a:pPr>
                <a:defRPr/>
              </a:pPr>
              <a:t>‹#›</a:t>
            </a:fld>
            <a:endParaRPr lang="en-US"/>
          </a:p>
        </p:txBody>
      </p:sp>
    </p:spTree>
  </p:cSld>
  <p:clrMapOvr>
    <a:masterClrMapping/>
  </p:clrMapOvr>
  <p:transition advTm="10000">
    <p:random/>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F164B8-D7B6-4F29-A416-5A04978D0400}" type="slidenum">
              <a:rPr lang="en-US" smtClean="0"/>
              <a:pPr>
                <a:defRPr/>
              </a:pPr>
              <a:t>‹#›</a:t>
            </a:fld>
            <a:endParaRPr lang="en-US"/>
          </a:p>
        </p:txBody>
      </p:sp>
    </p:spTree>
  </p:cSld>
  <p:clrMapOvr>
    <a:masterClrMapping/>
  </p:clrMapOvr>
  <p:transition advTm="10000">
    <p:random/>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A7EDDE-246F-4A7B-A2B5-F988FB4156CA}" type="slidenum">
              <a:rPr lang="en-US" smtClean="0"/>
              <a:pPr>
                <a:defRPr/>
              </a:pPr>
              <a:t>‹#›</a:t>
            </a:fld>
            <a:endParaRPr lang="en-US"/>
          </a:p>
        </p:txBody>
      </p:sp>
    </p:spTree>
  </p:cSld>
  <p:clrMapOvr>
    <a:masterClrMapping/>
  </p:clrMapOvr>
  <p:transition advTm="10000">
    <p:random/>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13BDEE85-E2D5-4174-A123-6CDCDEE77713}" type="slidenum">
              <a:rPr lang="en-US" smtClean="0"/>
              <a:pPr>
                <a:defRPr/>
              </a:pPr>
              <a:t>‹#›</a:t>
            </a:fld>
            <a:endParaRPr lang="en-US"/>
          </a:p>
        </p:txBody>
      </p:sp>
    </p:spTree>
  </p:cSld>
  <p:clrMapOvr>
    <a:masterClrMapping/>
  </p:clrMapOvr>
  <p:transition advTm="10000">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2C42E185-5F33-4EED-8FE6-FA16C41B0014}" type="slidenum">
              <a:rPr lang="en-US" smtClean="0"/>
              <a:pPr>
                <a:defRPr/>
              </a:pPr>
              <a:t>‹#›</a:t>
            </a:fld>
            <a:endParaRPr lang="en-US"/>
          </a:p>
        </p:txBody>
      </p:sp>
    </p:spTree>
  </p:cSld>
  <p:clrMapOvr>
    <a:masterClrMapping/>
  </p:clrMapOvr>
  <p:transition advTm="10000">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49186FF-7C9F-41E2-B79D-F4280DCDAE8A}" type="slidenum">
              <a:rPr lang="en-US" smtClean="0"/>
              <a:pPr>
                <a:defRPr/>
              </a:pPr>
              <a:t>‹#›</a:t>
            </a:fld>
            <a:endParaRPr lang="en-US"/>
          </a:p>
        </p:txBody>
      </p:sp>
    </p:spTree>
  </p:cSld>
  <p:clrMapOvr>
    <a:masterClrMapping/>
  </p:clrMapOvr>
  <p:transition advTm="10000">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F632250C-05F6-4026-A089-DADD110D3F22}" type="slidenum">
              <a:rPr lang="en-US" smtClean="0"/>
              <a:pPr>
                <a:defRPr/>
              </a:pPr>
              <a:t>‹#›</a:t>
            </a:fld>
            <a:endParaRPr lang="en-US"/>
          </a:p>
        </p:txBody>
      </p:sp>
    </p:spTree>
  </p:cSld>
  <p:clrMapOvr>
    <a:masterClrMapping/>
  </p:clrMapOvr>
  <p:transition advTm="10000">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756E034C-58AE-43F3-9ECB-4116A123C467}" type="slidenum">
              <a:rPr lang="en-US" smtClean="0"/>
              <a:pPr>
                <a:defRPr/>
              </a:pPr>
              <a:t>‹#›</a:t>
            </a:fld>
            <a:endParaRPr lang="en-US"/>
          </a:p>
        </p:txBody>
      </p:sp>
    </p:spTree>
  </p:cSld>
  <p:clrMapOvr>
    <a:masterClrMapping/>
  </p:clrMapOvr>
  <p:transition advTm="10000">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E8A7ADB9-4DA1-42A1-8E85-869AF409B041}" type="slidenum">
              <a:rPr lang="en-US" smtClean="0"/>
              <a:pPr>
                <a:defRPr/>
              </a:pPr>
              <a:t>‹#›</a:t>
            </a:fld>
            <a:endParaRPr lang="en-US"/>
          </a:p>
        </p:txBody>
      </p:sp>
    </p:spTree>
  </p:cSld>
  <p:clrMapOvr>
    <a:masterClrMapping/>
  </p:clrMapOvr>
  <p:transition advTm="10000">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074BA2F-61E3-4CFC-9DAA-3FD4264D1280}" type="slidenum">
              <a:rPr lang="en-US" smtClean="0"/>
              <a:pPr>
                <a:defRPr/>
              </a:pPr>
              <a:t>‹#›</a:t>
            </a:fld>
            <a:endParaRPr lang="en-US"/>
          </a:p>
        </p:txBody>
      </p:sp>
    </p:spTree>
  </p:cSld>
  <p:clrMapOvr>
    <a:masterClrMapping/>
  </p:clrMapOvr>
  <p:transition advTm="10000">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22F164B8-D7B6-4F29-A416-5A04978D0400}" type="slidenum">
              <a:rPr lang="en-US" smtClean="0"/>
              <a:pPr>
                <a:defRPr/>
              </a:pPr>
              <a:t>‹#›</a:t>
            </a:fld>
            <a:endParaRPr lang="en-US"/>
          </a:p>
        </p:txBody>
      </p:sp>
    </p:spTree>
  </p:cSld>
  <p:clrMapOvr>
    <a:masterClrMapping/>
  </p:clrMapOvr>
  <p:transition advTm="10000">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DBD7B12A-47F5-4195-914E-EC21FD35AF7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ransition advTm="10000">
    <p:random/>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pPr>
              <a:defRPr/>
            </a:pPr>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pPr>
              <a:defRPr/>
            </a:pPr>
            <a:fld id="{DBD7B12A-47F5-4195-914E-EC21FD35AF70}" type="slidenum">
              <a:rPr lang="en-US" smtClean="0"/>
              <a:pPr>
                <a:defRPr/>
              </a:pPr>
              <a:t>‹#›</a:t>
            </a:fld>
            <a:endParaRPr lang="en-US"/>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Lst>
  <p:transition advTm="10000">
    <p:random/>
  </p:transition>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
        <p:nvSpPr>
          <p:cNvPr id="2051" name="Rectangle 3"/>
          <p:cNvSpPr>
            <a:spLocks noGrp="1" noChangeArrowheads="1"/>
          </p:cNvSpPr>
          <p:nvPr>
            <p:ph idx="1"/>
          </p:nvPr>
        </p:nvSpPr>
        <p:spPr>
          <a:xfrm>
            <a:off x="457200" y="5486400"/>
            <a:ext cx="8229600" cy="68580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transition advTm="10000">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Treasury of Scriptural Knowledge</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r>
              <a:rPr lang="en-US" i="1" dirty="0" smtClean="0">
                <a:latin typeface="Times New Roman" pitchFamily="18" charset="0"/>
                <a:cs typeface="Times New Roman" pitchFamily="18" charset="0"/>
              </a:rPr>
              <a:t>Mat 19:28  </a:t>
            </a:r>
          </a:p>
          <a:p>
            <a:r>
              <a:rPr lang="en-US" i="1" dirty="0" smtClean="0">
                <a:latin typeface="Times New Roman" pitchFamily="18" charset="0"/>
                <a:cs typeface="Times New Roman" pitchFamily="18" charset="0"/>
              </a:rPr>
              <a:t>in the regeneration:  </a:t>
            </a:r>
            <a:r>
              <a:rPr lang="en-US" i="1" u="sng" dirty="0" smtClean="0">
                <a:latin typeface="Times New Roman" pitchFamily="18" charset="0"/>
                <a:cs typeface="Times New Roman" pitchFamily="18" charset="0"/>
              </a:rPr>
              <a:t>Isa_65:17, Isa_66:22; Act_3:21; 2Pe_3:13; Rev_21:5 </a:t>
            </a:r>
          </a:p>
          <a:p>
            <a:r>
              <a:rPr lang="en-US" i="1" dirty="0" smtClean="0">
                <a:latin typeface="Times New Roman" pitchFamily="18" charset="0"/>
                <a:cs typeface="Times New Roman" pitchFamily="18" charset="0"/>
              </a:rPr>
              <a:t>when:  </a:t>
            </a:r>
            <a:r>
              <a:rPr lang="en-US" i="1" u="sng" dirty="0" smtClean="0">
                <a:latin typeface="Times New Roman" pitchFamily="18" charset="0"/>
                <a:cs typeface="Times New Roman" pitchFamily="18" charset="0"/>
              </a:rPr>
              <a:t>Mat_16:27, Mat_25:31; 2Th_1:7-10; Rev_20:11-15 </a:t>
            </a:r>
          </a:p>
          <a:p>
            <a:r>
              <a:rPr lang="en-US" i="1" dirty="0" smtClean="0">
                <a:latin typeface="Times New Roman" pitchFamily="18" charset="0"/>
                <a:cs typeface="Times New Roman" pitchFamily="18" charset="0"/>
              </a:rPr>
              <a:t>ye also:  </a:t>
            </a:r>
            <a:r>
              <a:rPr lang="en-US" i="1" u="sng" dirty="0" smtClean="0">
                <a:latin typeface="Times New Roman" pitchFamily="18" charset="0"/>
                <a:cs typeface="Times New Roman" pitchFamily="18" charset="0"/>
              </a:rPr>
              <a:t>Mat_20:21; Luk_22:28-30; 1Co_6:2, 1Co_6:3; 2Ti_2:12; Rev_2:26, Rev_2:27, Rev_3:21 </a:t>
            </a:r>
          </a:p>
          <a:p>
            <a:r>
              <a:rPr lang="en-US" i="1" dirty="0" smtClean="0">
                <a:latin typeface="Times New Roman" pitchFamily="18" charset="0"/>
                <a:cs typeface="Times New Roman" pitchFamily="18" charset="0"/>
              </a:rPr>
              <a:t>the twelve:  </a:t>
            </a:r>
            <a:r>
              <a:rPr lang="en-US" i="1" u="sng" dirty="0" smtClean="0">
                <a:latin typeface="Times New Roman" pitchFamily="18" charset="0"/>
                <a:cs typeface="Times New Roman" pitchFamily="18" charset="0"/>
              </a:rPr>
              <a:t>Exo_15:27, Exo_24:4, Exo_28:21; Lev_24:5; Jos_3:12; 1Ki_18:31; Ezr_6:17; Rev_7:4; Rev_12:1, Rev_21:12-14, Rev_22:2</a:t>
            </a:r>
          </a:p>
        </p:txBody>
      </p:sp>
    </p:spTree>
  </p:cSld>
  <p:clrMapOvr>
    <a:masterClrMapping/>
  </p:clrMapOvr>
  <p:transition advTm="10000">
    <p:rand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Titus 3:5</a:t>
            </a:r>
            <a:endParaRPr lang="en-US" dirty="0"/>
          </a:p>
        </p:txBody>
      </p:sp>
      <p:sp>
        <p:nvSpPr>
          <p:cNvPr id="3" name="Content Placeholder 2"/>
          <p:cNvSpPr>
            <a:spLocks noGrp="1"/>
          </p:cNvSpPr>
          <p:nvPr>
            <p:ph idx="1"/>
          </p:nvPr>
        </p:nvSpPr>
        <p:spPr>
          <a:xfrm>
            <a:off x="457200" y="2438400"/>
            <a:ext cx="8229600" cy="3687763"/>
          </a:xfrm>
        </p:spPr>
        <p:txBody>
          <a:bodyPr/>
          <a:lstStyle/>
          <a:p>
            <a:r>
              <a:rPr lang="en-US" i="1" dirty="0" smtClean="0">
                <a:latin typeface="Times New Roman" pitchFamily="18" charset="0"/>
                <a:cs typeface="Times New Roman" pitchFamily="18" charset="0"/>
              </a:rPr>
              <a:t>Not by works of righteousness which we have done, but according to his mercy he saved us, by the washing of regeneration, and renewing of the Holy Ghost; </a:t>
            </a:r>
            <a:endParaRPr lang="en-US" i="1" dirty="0">
              <a:latin typeface="Times New Roman" pitchFamily="18" charset="0"/>
              <a:cs typeface="Times New Roman" pitchFamily="18" charset="0"/>
            </a:endParaRPr>
          </a:p>
        </p:txBody>
      </p:sp>
    </p:spTree>
  </p:cSld>
  <p:clrMapOvr>
    <a:masterClrMapping/>
  </p:clrMapOvr>
  <p:transition advTm="10000">
    <p:random/>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Treasury of Scriptural Knowledge</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en-US" i="1" dirty="0" smtClean="0">
                <a:latin typeface="Times New Roman" pitchFamily="18" charset="0"/>
                <a:cs typeface="Times New Roman" pitchFamily="18" charset="0"/>
              </a:rPr>
              <a:t>Tit 3:5  </a:t>
            </a:r>
          </a:p>
          <a:p>
            <a:r>
              <a:rPr lang="en-US" i="1" dirty="0" smtClean="0">
                <a:latin typeface="Times New Roman" pitchFamily="18" charset="0"/>
                <a:cs typeface="Times New Roman" pitchFamily="18" charset="0"/>
              </a:rPr>
              <a:t>by works:  </a:t>
            </a:r>
            <a:r>
              <a:rPr lang="en-US" i="1" u="sng" dirty="0" smtClean="0">
                <a:latin typeface="Times New Roman" pitchFamily="18" charset="0"/>
                <a:cs typeface="Times New Roman" pitchFamily="18" charset="0"/>
              </a:rPr>
              <a:t>Job_9:20, Job_15:14, Job_25:4; Psa_143:2; Isa_57:12; Luk_10:27-29; Rom_3:20,Rom_3:28; Rom_4:5, Rom_9:11, Rom_9:16, Rom_9:30, Rom_11:6; Gal_2:16, Gal_3:16-21; Eph_2:4, Eph_2:8, Eph_2:9; 2Ti_1:9 </a:t>
            </a:r>
          </a:p>
          <a:p>
            <a:r>
              <a:rPr lang="en-US" i="1" dirty="0" smtClean="0">
                <a:latin typeface="Times New Roman" pitchFamily="18" charset="0"/>
                <a:cs typeface="Times New Roman" pitchFamily="18" charset="0"/>
              </a:rPr>
              <a:t>according:  </a:t>
            </a:r>
            <a:r>
              <a:rPr lang="en-US" i="1" u="sng" dirty="0" smtClean="0">
                <a:latin typeface="Times New Roman" pitchFamily="18" charset="0"/>
                <a:cs typeface="Times New Roman" pitchFamily="18" charset="0"/>
              </a:rPr>
              <a:t>Tit_3:4; Psa_62:12, Psa_86:5, Psa_86:15, Psa_130:7; Mic_7:18; Luk_1:50,Luk_1:54, Luk_1:72, Luk_1:78; Eph_1:6, Eph_1:7; Heb_4:16; 1Pe_1:3, 1Pe_2:10 </a:t>
            </a:r>
          </a:p>
          <a:p>
            <a:r>
              <a:rPr lang="en-US" i="1" dirty="0" smtClean="0">
                <a:latin typeface="Times New Roman" pitchFamily="18" charset="0"/>
                <a:cs typeface="Times New Roman" pitchFamily="18" charset="0"/>
              </a:rPr>
              <a:t>washing:  </a:t>
            </a:r>
            <a:r>
              <a:rPr lang="en-US" i="1" u="sng" dirty="0" smtClean="0">
                <a:latin typeface="Times New Roman" pitchFamily="18" charset="0"/>
                <a:cs typeface="Times New Roman" pitchFamily="18" charset="0"/>
              </a:rPr>
              <a:t>Joh_3:3-5; 1Co_6:11; Eph_5:26; 1Pe_3:21 </a:t>
            </a:r>
          </a:p>
          <a:p>
            <a:r>
              <a:rPr lang="nn-NO" i="1" dirty="0" smtClean="0">
                <a:latin typeface="Times New Roman" pitchFamily="18" charset="0"/>
                <a:cs typeface="Times New Roman" pitchFamily="18" charset="0"/>
              </a:rPr>
              <a:t>renewing:  </a:t>
            </a:r>
            <a:r>
              <a:rPr lang="nn-NO" i="1" u="sng" dirty="0" smtClean="0">
                <a:latin typeface="Times New Roman" pitchFamily="18" charset="0"/>
                <a:cs typeface="Times New Roman" pitchFamily="18" charset="0"/>
              </a:rPr>
              <a:t>Psa_51:10; Rom_12:2; Eph_4:23; Col_3:10; Heb_6:6</a:t>
            </a:r>
          </a:p>
        </p:txBody>
      </p:sp>
    </p:spTree>
  </p:cSld>
  <p:clrMapOvr>
    <a:masterClrMapping/>
  </p:clrMapOvr>
  <p:transition advTm="10000">
    <p:random/>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Easton’s </a:t>
            </a:r>
            <a:r>
              <a:rPr lang="en-US" i="1" smtClean="0">
                <a:latin typeface="Times New Roman" pitchFamily="18" charset="0"/>
                <a:cs typeface="Times New Roman" pitchFamily="18" charset="0"/>
              </a:rPr>
              <a:t>Bible Dictionary</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62500" lnSpcReduction="20000"/>
          </a:bodyPr>
          <a:lstStyle/>
          <a:p>
            <a:r>
              <a:rPr lang="en-US" b="1" dirty="0" smtClean="0">
                <a:latin typeface="Times New Roman" pitchFamily="18" charset="0"/>
                <a:cs typeface="Times New Roman" pitchFamily="18" charset="0"/>
              </a:rPr>
              <a:t>Regeneration</a:t>
            </a:r>
          </a:p>
          <a:p>
            <a:r>
              <a:rPr lang="en-US" dirty="0" smtClean="0">
                <a:latin typeface="Times New Roman" pitchFamily="18" charset="0"/>
                <a:cs typeface="Times New Roman" pitchFamily="18" charset="0"/>
              </a:rPr>
              <a:t>Only found in </a:t>
            </a:r>
            <a:r>
              <a:rPr lang="en-US" u="sng" dirty="0" smtClean="0">
                <a:latin typeface="Times New Roman" pitchFamily="18" charset="0"/>
                <a:cs typeface="Times New Roman" pitchFamily="18" charset="0"/>
              </a:rPr>
              <a:t>Mat_19:28 and Tit_3:5</a:t>
            </a:r>
            <a:r>
              <a:rPr lang="en-US" dirty="0" smtClean="0">
                <a:latin typeface="Times New Roman" pitchFamily="18" charset="0"/>
                <a:cs typeface="Times New Roman" pitchFamily="18" charset="0"/>
              </a:rPr>
              <a:t>. This word literally means a “new birth.” The Greek word so rendered (</a:t>
            </a:r>
            <a:r>
              <a:rPr lang="en-US" i="1" dirty="0" err="1" smtClean="0">
                <a:latin typeface="Times New Roman" pitchFamily="18" charset="0"/>
                <a:cs typeface="Times New Roman" pitchFamily="18" charset="0"/>
              </a:rPr>
              <a:t>palingenesia</a:t>
            </a:r>
            <a:r>
              <a:rPr lang="en-US" i="1" dirty="0" smtClean="0">
                <a:latin typeface="Times New Roman" pitchFamily="18" charset="0"/>
                <a:cs typeface="Times New Roman" pitchFamily="18" charset="0"/>
              </a:rPr>
              <a:t>) is used by classical writers with reference to the changes produced by the return of spring. In </a:t>
            </a:r>
            <a:r>
              <a:rPr lang="en-US" i="1" u="sng" dirty="0" smtClean="0">
                <a:latin typeface="Times New Roman" pitchFamily="18" charset="0"/>
                <a:cs typeface="Times New Roman" pitchFamily="18" charset="0"/>
              </a:rPr>
              <a:t>Mat_19:28</a:t>
            </a:r>
            <a:r>
              <a:rPr lang="en-US" i="1" dirty="0" smtClean="0">
                <a:latin typeface="Times New Roman" pitchFamily="18" charset="0"/>
                <a:cs typeface="Times New Roman" pitchFamily="18" charset="0"/>
              </a:rPr>
              <a:t> the word is equivalent to the “restitution of all things” (</a:t>
            </a:r>
            <a:r>
              <a:rPr lang="en-US" i="1" u="sng" dirty="0" smtClean="0">
                <a:latin typeface="Times New Roman" pitchFamily="18" charset="0"/>
                <a:cs typeface="Times New Roman" pitchFamily="18" charset="0"/>
              </a:rPr>
              <a:t>Act_3:21</a:t>
            </a:r>
            <a:r>
              <a:rPr lang="en-US" i="1" dirty="0" smtClean="0">
                <a:latin typeface="Times New Roman" pitchFamily="18" charset="0"/>
                <a:cs typeface="Times New Roman" pitchFamily="18" charset="0"/>
              </a:rPr>
              <a:t>). In </a:t>
            </a:r>
            <a:r>
              <a:rPr lang="en-US" i="1" u="sng" dirty="0" smtClean="0">
                <a:latin typeface="Times New Roman" pitchFamily="18" charset="0"/>
                <a:cs typeface="Times New Roman" pitchFamily="18" charset="0"/>
              </a:rPr>
              <a:t>Tit_3:5</a:t>
            </a:r>
            <a:r>
              <a:rPr lang="en-US" i="1" dirty="0" smtClean="0">
                <a:latin typeface="Times New Roman" pitchFamily="18" charset="0"/>
                <a:cs typeface="Times New Roman" pitchFamily="18" charset="0"/>
              </a:rPr>
              <a:t> it denotes that change of heart elsewhere spoken of as a passing from death to life (</a:t>
            </a:r>
            <a:r>
              <a:rPr lang="en-US" i="1" u="sng" dirty="0" smtClean="0">
                <a:latin typeface="Times New Roman" pitchFamily="18" charset="0"/>
                <a:cs typeface="Times New Roman" pitchFamily="18" charset="0"/>
              </a:rPr>
              <a:t>1Jo_3:14</a:t>
            </a:r>
            <a:r>
              <a:rPr lang="en-US" i="1" dirty="0" smtClean="0">
                <a:latin typeface="Times New Roman" pitchFamily="18" charset="0"/>
                <a:cs typeface="Times New Roman" pitchFamily="18" charset="0"/>
              </a:rPr>
              <a:t>); becoming a new creature in Christ Jesus (</a:t>
            </a:r>
            <a:r>
              <a:rPr lang="en-US" i="1" u="sng" dirty="0" smtClean="0">
                <a:latin typeface="Times New Roman" pitchFamily="18" charset="0"/>
                <a:cs typeface="Times New Roman" pitchFamily="18" charset="0"/>
              </a:rPr>
              <a:t>2Co_5:17</a:t>
            </a:r>
            <a:r>
              <a:rPr lang="en-US" i="1" dirty="0" smtClean="0">
                <a:latin typeface="Times New Roman" pitchFamily="18" charset="0"/>
                <a:cs typeface="Times New Roman" pitchFamily="18" charset="0"/>
              </a:rPr>
              <a:t>); being born again (</a:t>
            </a:r>
            <a:r>
              <a:rPr lang="en-US" i="1" u="sng" dirty="0" smtClean="0">
                <a:latin typeface="Times New Roman" pitchFamily="18" charset="0"/>
                <a:cs typeface="Times New Roman" pitchFamily="18" charset="0"/>
              </a:rPr>
              <a:t>Joh_3:5</a:t>
            </a:r>
            <a:r>
              <a:rPr lang="en-US" i="1" dirty="0" smtClean="0">
                <a:latin typeface="Times New Roman" pitchFamily="18" charset="0"/>
                <a:cs typeface="Times New Roman" pitchFamily="18" charset="0"/>
              </a:rPr>
              <a:t>); a renewal of the mind (</a:t>
            </a:r>
            <a:r>
              <a:rPr lang="en-US" i="1" u="sng" dirty="0" smtClean="0">
                <a:latin typeface="Times New Roman" pitchFamily="18" charset="0"/>
                <a:cs typeface="Times New Roman" pitchFamily="18" charset="0"/>
              </a:rPr>
              <a:t>Rom_12:2</a:t>
            </a:r>
            <a:r>
              <a:rPr lang="en-US" i="1" dirty="0" smtClean="0">
                <a:latin typeface="Times New Roman" pitchFamily="18" charset="0"/>
                <a:cs typeface="Times New Roman" pitchFamily="18" charset="0"/>
              </a:rPr>
              <a:t>); a resurrection from the dead (</a:t>
            </a:r>
            <a:r>
              <a:rPr lang="en-US" i="1" u="sng" dirty="0" smtClean="0">
                <a:latin typeface="Times New Roman" pitchFamily="18" charset="0"/>
                <a:cs typeface="Times New Roman" pitchFamily="18" charset="0"/>
              </a:rPr>
              <a:t>Eph_2:6</a:t>
            </a:r>
            <a:r>
              <a:rPr lang="en-US" i="1" dirty="0" smtClean="0">
                <a:latin typeface="Times New Roman" pitchFamily="18" charset="0"/>
                <a:cs typeface="Times New Roman" pitchFamily="18" charset="0"/>
              </a:rPr>
              <a:t>); a being quickened (</a:t>
            </a:r>
            <a:r>
              <a:rPr lang="en-US" i="1" u="sng" dirty="0" smtClean="0">
                <a:latin typeface="Times New Roman" pitchFamily="18" charset="0"/>
                <a:cs typeface="Times New Roman" pitchFamily="18" charset="0"/>
              </a:rPr>
              <a:t>Eph_2:1, Eph_2:5</a:t>
            </a:r>
            <a:r>
              <a:rPr lang="en-US" i="1"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This change is ascribed to the Holy Spirit. It originates not with man but with God (</a:t>
            </a:r>
            <a:r>
              <a:rPr lang="en-US" u="sng" dirty="0" smtClean="0">
                <a:latin typeface="Times New Roman" pitchFamily="18" charset="0"/>
                <a:cs typeface="Times New Roman" pitchFamily="18" charset="0"/>
              </a:rPr>
              <a:t>Joh_1:12, Joh_1:13; 1Jo_2:29; 1Jo_5:1, 1Jo_5:4</a:t>
            </a:r>
            <a:r>
              <a:rPr lang="en-US" dirty="0" smtClean="0">
                <a:latin typeface="Times New Roman" pitchFamily="18" charset="0"/>
                <a:cs typeface="Times New Roman" pitchFamily="18" charset="0"/>
              </a:rPr>
              <a:t>).</a:t>
            </a:r>
          </a:p>
          <a:p>
            <a:r>
              <a:rPr lang="en-US" dirty="0" smtClean="0">
                <a:latin typeface="Times New Roman" pitchFamily="18" charset="0"/>
                <a:cs typeface="Times New Roman" pitchFamily="18" charset="0"/>
              </a:rPr>
              <a:t>As to the nature of the change, it consists in the implanting of a new principle or disposition in the soul; the impartation of spiritual life to those who are by nature “dead in trespasses and sins.”</a:t>
            </a:r>
          </a:p>
          <a:p>
            <a:r>
              <a:rPr lang="en-US" dirty="0" smtClean="0">
                <a:latin typeface="Times New Roman" pitchFamily="18" charset="0"/>
                <a:cs typeface="Times New Roman" pitchFamily="18" charset="0"/>
              </a:rPr>
              <a:t>The necessity of such a change is emphatically affirmed in Scripture (</a:t>
            </a:r>
            <a:r>
              <a:rPr lang="en-US" u="sng" dirty="0" smtClean="0">
                <a:latin typeface="Times New Roman" pitchFamily="18" charset="0"/>
                <a:cs typeface="Times New Roman" pitchFamily="18" charset="0"/>
              </a:rPr>
              <a:t>Joh_3:3; Rom_7:18; Rom_8:7-9; 1Co_2:14; Eph_2:1; Eph_4:21-24</a:t>
            </a:r>
            <a:r>
              <a:rPr lang="en-US" dirty="0" smtClean="0">
                <a:latin typeface="Times New Roman" pitchFamily="18" charset="0"/>
                <a:cs typeface="Times New Roman" pitchFamily="18" charset="0"/>
              </a:rPr>
              <a:t>).</a:t>
            </a:r>
          </a:p>
        </p:txBody>
      </p:sp>
    </p:spTree>
  </p:cSld>
  <p:clrMapOvr>
    <a:masterClrMapping/>
  </p:clrMapOvr>
  <p:transition advTm="10000">
    <p:random/>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latin typeface="Times New Roman" pitchFamily="18" charset="0"/>
                <a:cs typeface="Times New Roman" pitchFamily="18" charset="0"/>
              </a:rPr>
              <a:t>International Standard Bible Encyclopedia</a:t>
            </a:r>
            <a:endParaRPr lang="en-US" sz="36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0000" lnSpcReduction="20000"/>
          </a:bodyPr>
          <a:lstStyle/>
          <a:p>
            <a:r>
              <a:rPr lang="en-US" b="1" dirty="0" smtClean="0">
                <a:latin typeface="Times New Roman" pitchFamily="18" charset="0"/>
                <a:cs typeface="Times New Roman" pitchFamily="18" charset="0"/>
              </a:rPr>
              <a:t>Regeneration</a:t>
            </a:r>
          </a:p>
          <a:p>
            <a:endParaRPr lang="en-US" dirty="0" smtClean="0">
              <a:latin typeface="Times New Roman" pitchFamily="18" charset="0"/>
              <a:cs typeface="Times New Roman" pitchFamily="18" charset="0"/>
            </a:endParaRPr>
          </a:p>
          <a:p>
            <a:r>
              <a:rPr lang="vi-VN" dirty="0" smtClean="0">
                <a:latin typeface="Times New Roman" pitchFamily="18" charset="0"/>
                <a:cs typeface="Times New Roman" pitchFamily="18" charset="0"/>
              </a:rPr>
              <a:t>rḗ-jen-ẽr-ā´shun, re4-:</a:t>
            </a:r>
          </a:p>
          <a:p>
            <a:r>
              <a:rPr lang="en-US" dirty="0" smtClean="0">
                <a:latin typeface="Times New Roman" pitchFamily="18" charset="0"/>
                <a:cs typeface="Times New Roman" pitchFamily="18" charset="0"/>
              </a:rPr>
              <a:t>I.	THE TERM EXPLAINED</a:t>
            </a:r>
          </a:p>
          <a:p>
            <a:r>
              <a:rPr lang="en-US" dirty="0" smtClean="0">
                <a:latin typeface="Times New Roman" pitchFamily="18" charset="0"/>
                <a:cs typeface="Times New Roman" pitchFamily="18" charset="0"/>
              </a:rPr>
              <a:t>1.	First Biblical Sense (Eschatological)</a:t>
            </a:r>
          </a:p>
          <a:p>
            <a:r>
              <a:rPr lang="en-US" dirty="0" smtClean="0">
                <a:latin typeface="Times New Roman" pitchFamily="18" charset="0"/>
                <a:cs typeface="Times New Roman" pitchFamily="18" charset="0"/>
              </a:rPr>
              <a:t>2.	Second Biblical Sense (Spiritual)</a:t>
            </a:r>
          </a:p>
          <a:p>
            <a:r>
              <a:rPr lang="en-US" dirty="0" smtClean="0">
                <a:latin typeface="Times New Roman" pitchFamily="18" charset="0"/>
                <a:cs typeface="Times New Roman" pitchFamily="18" charset="0"/>
              </a:rPr>
              <a:t>II.	THE BIBLICAL DOCTRINE OF REGENERATION</a:t>
            </a:r>
          </a:p>
          <a:p>
            <a:r>
              <a:rPr lang="en-US" dirty="0" smtClean="0">
                <a:latin typeface="Times New Roman" pitchFamily="18" charset="0"/>
                <a:cs typeface="Times New Roman" pitchFamily="18" charset="0"/>
              </a:rPr>
              <a:t>1.	In the Old Testament</a:t>
            </a:r>
          </a:p>
          <a:p>
            <a:r>
              <a:rPr lang="en-US" dirty="0" smtClean="0">
                <a:latin typeface="Times New Roman" pitchFamily="18" charset="0"/>
                <a:cs typeface="Times New Roman" pitchFamily="18" charset="0"/>
              </a:rPr>
              <a:t>2.	In the Teaching of Jesus</a:t>
            </a:r>
          </a:p>
          <a:p>
            <a:r>
              <a:rPr lang="en-US" dirty="0" smtClean="0">
                <a:latin typeface="Times New Roman" pitchFamily="18" charset="0"/>
                <a:cs typeface="Times New Roman" pitchFamily="18" charset="0"/>
              </a:rPr>
              <a:t>3.	In Apostolic Teaching</a:t>
            </a:r>
          </a:p>
          <a:p>
            <a:r>
              <a:rPr lang="en-US" dirty="0" smtClean="0">
                <a:latin typeface="Times New Roman" pitchFamily="18" charset="0"/>
                <a:cs typeface="Times New Roman" pitchFamily="18" charset="0"/>
              </a:rPr>
              <a:t>III.	LATER DEVELOPMENT OF THE DOCTRINE</a:t>
            </a:r>
          </a:p>
          <a:p>
            <a:r>
              <a:rPr lang="en-US" dirty="0" smtClean="0">
                <a:latin typeface="Times New Roman" pitchFamily="18" charset="0"/>
                <a:cs typeface="Times New Roman" pitchFamily="18" charset="0"/>
              </a:rPr>
              <a:t>IV.	PRESENT SIGNIFICANCE</a:t>
            </a:r>
          </a:p>
          <a:p>
            <a:r>
              <a:rPr lang="en-US" dirty="0" smtClean="0">
                <a:latin typeface="Times New Roman" pitchFamily="18" charset="0"/>
                <a:cs typeface="Times New Roman" pitchFamily="18" charset="0"/>
              </a:rPr>
              <a:t>LITERATURE</a:t>
            </a:r>
          </a:p>
        </p:txBody>
      </p:sp>
    </p:spTree>
  </p:cSld>
  <p:clrMapOvr>
    <a:masterClrMapping/>
  </p:clrMapOvr>
  <p:transition advTm="10000">
    <p:random/>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i="1" dirty="0" smtClean="0">
                <a:latin typeface="Times New Roman" pitchFamily="18" charset="0"/>
                <a:cs typeface="Times New Roman" pitchFamily="18" charset="0"/>
              </a:rPr>
              <a:t>International Standard Bible Encyclopedia cont.</a:t>
            </a:r>
            <a:endParaRPr lang="en-US" sz="3200" dirty="0"/>
          </a:p>
        </p:txBody>
      </p:sp>
      <p:sp>
        <p:nvSpPr>
          <p:cNvPr id="3" name="Content Placeholder 2"/>
          <p:cNvSpPr>
            <a:spLocks noGrp="1"/>
          </p:cNvSpPr>
          <p:nvPr>
            <p:ph idx="1"/>
          </p:nvPr>
        </p:nvSpPr>
        <p:spPr/>
        <p:txBody>
          <a:bodyPr>
            <a:normAutofit fontScale="32500" lnSpcReduction="20000"/>
          </a:bodyPr>
          <a:lstStyle/>
          <a:p>
            <a:r>
              <a:rPr lang="en-US" sz="9600" dirty="0" smtClean="0">
                <a:latin typeface="Times New Roman" pitchFamily="18" charset="0"/>
                <a:cs typeface="Times New Roman" pitchFamily="18" charset="0"/>
              </a:rPr>
              <a:t>I. The Term Explained.</a:t>
            </a:r>
          </a:p>
          <a:p>
            <a:r>
              <a:rPr lang="en-US" sz="9600" dirty="0" smtClean="0">
                <a:latin typeface="Times New Roman" pitchFamily="18" charset="0"/>
                <a:cs typeface="Times New Roman" pitchFamily="18" charset="0"/>
              </a:rPr>
              <a:t>The theological term “regeneration” is the Latin translation of the Greek expression </a:t>
            </a:r>
            <a:r>
              <a:rPr lang="en-US" sz="9600" dirty="0" err="1" smtClean="0">
                <a:latin typeface="Times New Roman" pitchFamily="18" charset="0"/>
                <a:cs typeface="Times New Roman" pitchFamily="18" charset="0"/>
              </a:rPr>
              <a:t>παλινγενεσία</a:t>
            </a:r>
            <a:r>
              <a:rPr lang="en-US" sz="9600" dirty="0" smtClean="0">
                <a:latin typeface="Times New Roman" pitchFamily="18" charset="0"/>
                <a:cs typeface="Times New Roman" pitchFamily="18" charset="0"/>
              </a:rPr>
              <a:t>, </a:t>
            </a:r>
            <a:r>
              <a:rPr lang="en-US" sz="9600" i="1" dirty="0" err="1" smtClean="0">
                <a:latin typeface="Times New Roman" pitchFamily="18" charset="0"/>
                <a:cs typeface="Times New Roman" pitchFamily="18" charset="0"/>
              </a:rPr>
              <a:t>palingenesía</a:t>
            </a:r>
            <a:r>
              <a:rPr lang="en-US" sz="9600" i="1" dirty="0" smtClean="0">
                <a:latin typeface="Times New Roman" pitchFamily="18" charset="0"/>
                <a:cs typeface="Times New Roman" pitchFamily="18" charset="0"/>
              </a:rPr>
              <a:t>, occurring twice in the New Testament (</a:t>
            </a:r>
            <a:r>
              <a:rPr lang="en-US" sz="9600" i="1" u="sng" dirty="0" smtClean="0">
                <a:latin typeface="Times New Roman" pitchFamily="18" charset="0"/>
                <a:cs typeface="Times New Roman" pitchFamily="18" charset="0"/>
              </a:rPr>
              <a:t>Mat_19:28; Tit_3:5</a:t>
            </a:r>
            <a:r>
              <a:rPr lang="en-US" sz="9600" i="1" dirty="0" smtClean="0">
                <a:latin typeface="Times New Roman" pitchFamily="18" charset="0"/>
                <a:cs typeface="Times New Roman" pitchFamily="18" charset="0"/>
              </a:rPr>
              <a:t>). The word is usually written </a:t>
            </a:r>
            <a:r>
              <a:rPr lang="en-US" sz="9600" i="1" dirty="0" err="1" smtClean="0">
                <a:latin typeface="Times New Roman" pitchFamily="18" charset="0"/>
                <a:cs typeface="Times New Roman" pitchFamily="18" charset="0"/>
              </a:rPr>
              <a:t>παλιγγενεσία</a:t>
            </a:r>
            <a:r>
              <a:rPr lang="en-US" sz="9600" i="1" dirty="0" smtClean="0">
                <a:latin typeface="Times New Roman" pitchFamily="18" charset="0"/>
                <a:cs typeface="Times New Roman" pitchFamily="18" charset="0"/>
              </a:rPr>
              <a:t>, </a:t>
            </a:r>
            <a:r>
              <a:rPr lang="en-US" sz="9600" i="1" dirty="0" err="1" smtClean="0">
                <a:latin typeface="Times New Roman" pitchFamily="18" charset="0"/>
                <a:cs typeface="Times New Roman" pitchFamily="18" charset="0"/>
              </a:rPr>
              <a:t>paliggenesía</a:t>
            </a:r>
            <a:r>
              <a:rPr lang="en-US" sz="9600" i="1" dirty="0" smtClean="0">
                <a:latin typeface="Times New Roman" pitchFamily="18" charset="0"/>
                <a:cs typeface="Times New Roman" pitchFamily="18" charset="0"/>
              </a:rPr>
              <a:t>, in classical Greek. Its meaning is different in the two passages, though an easy transition of thought is evident.</a:t>
            </a:r>
          </a:p>
        </p:txBody>
      </p:sp>
    </p:spTree>
  </p:cSld>
  <p:clrMapOvr>
    <a:masterClrMapping/>
  </p:clrMapOvr>
  <p:transition advTm="10000">
    <p:random/>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Webster’s 1828 Dictionary</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r>
              <a:rPr lang="en-US" b="1" dirty="0" smtClean="0">
                <a:latin typeface="Times New Roman" pitchFamily="18" charset="0"/>
                <a:cs typeface="Times New Roman" pitchFamily="18" charset="0"/>
              </a:rPr>
              <a:t>Regeneration</a:t>
            </a:r>
          </a:p>
          <a:p>
            <a:r>
              <a:rPr lang="en-US" b="1" dirty="0" smtClean="0">
                <a:latin typeface="Times New Roman" pitchFamily="18" charset="0"/>
                <a:cs typeface="Times New Roman" pitchFamily="18" charset="0"/>
              </a:rPr>
              <a:t>REGENERA'TION, n.</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1. Reproduction; the act of producing anew.</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2. In theology, new birth by the grace of God; that change by which the will and natural enmity of man to God and his law are subdued, and a principle of supreme love to God and his law, or holy affections, are implanted in the heart.</a:t>
            </a:r>
          </a:p>
          <a:p>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He saved us by the washing of regeneration and renewing of the Holy Spirit. Titus 3.</a:t>
            </a:r>
          </a:p>
        </p:txBody>
      </p:sp>
    </p:spTree>
  </p:cSld>
  <p:clrMapOvr>
    <a:masterClrMapping/>
  </p:clrMapOvr>
  <p:transition advTm="10000">
    <p:random/>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Titus 3:4-7</a:t>
            </a:r>
            <a:endParaRPr lang="en-US" i="1" dirty="0"/>
          </a:p>
        </p:txBody>
      </p:sp>
      <p:sp>
        <p:nvSpPr>
          <p:cNvPr id="3" name="Content Placeholder 2"/>
          <p:cNvSpPr>
            <a:spLocks noGrp="1"/>
          </p:cNvSpPr>
          <p:nvPr>
            <p:ph idx="1"/>
          </p:nvPr>
        </p:nvSpPr>
        <p:spPr/>
        <p:txBody>
          <a:bodyPr>
            <a:normAutofit fontScale="92500" lnSpcReduction="10000"/>
          </a:bodyPr>
          <a:lstStyle/>
          <a:p>
            <a:r>
              <a:rPr lang="en-US" i="1" dirty="0" smtClean="0">
                <a:latin typeface="Times New Roman" pitchFamily="18" charset="0"/>
                <a:cs typeface="Times New Roman" pitchFamily="18" charset="0"/>
              </a:rPr>
              <a:t>But after that the kindness and love of God our </a:t>
            </a:r>
            <a:r>
              <a:rPr lang="en-US" i="1" dirty="0" err="1" smtClean="0">
                <a:latin typeface="Times New Roman" pitchFamily="18" charset="0"/>
                <a:cs typeface="Times New Roman" pitchFamily="18" charset="0"/>
              </a:rPr>
              <a:t>Saviour</a:t>
            </a:r>
            <a:r>
              <a:rPr lang="en-US" i="1" dirty="0" smtClean="0">
                <a:latin typeface="Times New Roman" pitchFamily="18" charset="0"/>
                <a:cs typeface="Times New Roman" pitchFamily="18" charset="0"/>
              </a:rPr>
              <a:t> toward man appeared, </a:t>
            </a:r>
          </a:p>
          <a:p>
            <a:r>
              <a:rPr lang="en-US" i="1" dirty="0" smtClean="0">
                <a:latin typeface="Times New Roman" pitchFamily="18" charset="0"/>
                <a:cs typeface="Times New Roman" pitchFamily="18" charset="0"/>
              </a:rPr>
              <a:t>Not by works of righteousness which we have done, but according to his mercy he saved us, by the washing of regeneration, and renewing of the Holy Ghost; </a:t>
            </a:r>
          </a:p>
          <a:p>
            <a:r>
              <a:rPr lang="en-US" i="1" dirty="0" smtClean="0">
                <a:latin typeface="Times New Roman" pitchFamily="18" charset="0"/>
                <a:cs typeface="Times New Roman" pitchFamily="18" charset="0"/>
              </a:rPr>
              <a:t>Which he shed on us abundantly through Jesus Christ our </a:t>
            </a:r>
            <a:r>
              <a:rPr lang="en-US" i="1" dirty="0" err="1" smtClean="0">
                <a:latin typeface="Times New Roman" pitchFamily="18" charset="0"/>
                <a:cs typeface="Times New Roman" pitchFamily="18" charset="0"/>
              </a:rPr>
              <a:t>Saviour</a:t>
            </a:r>
            <a:r>
              <a:rPr lang="en-US" i="1" dirty="0" smtClean="0">
                <a:latin typeface="Times New Roman" pitchFamily="18" charset="0"/>
                <a:cs typeface="Times New Roman" pitchFamily="18" charset="0"/>
              </a:rPr>
              <a:t>; </a:t>
            </a:r>
          </a:p>
          <a:p>
            <a:r>
              <a:rPr lang="en-US" i="1" dirty="0" smtClean="0">
                <a:latin typeface="Times New Roman" pitchFamily="18" charset="0"/>
                <a:cs typeface="Times New Roman" pitchFamily="18" charset="0"/>
              </a:rPr>
              <a:t>That being justified by his grace, we should be made heirs according to the hope of eternal life. </a:t>
            </a:r>
          </a:p>
        </p:txBody>
      </p:sp>
    </p:spTree>
  </p:cSld>
  <p:clrMapOvr>
    <a:masterClrMapping/>
  </p:clrMapOvr>
  <p:transition advTm="10000">
    <p:random/>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i="1" dirty="0" smtClean="0">
                <a:latin typeface="Times New Roman" pitchFamily="18" charset="0"/>
                <a:cs typeface="Times New Roman" pitchFamily="18" charset="0"/>
              </a:rPr>
              <a:t>Strong’s Hebrew and Greek Dictionaries</a:t>
            </a:r>
            <a:endParaRPr lang="en-US" sz="3600"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G3824</a:t>
            </a:r>
          </a:p>
          <a:p>
            <a:r>
              <a:rPr lang="vi-VN" dirty="0" smtClean="0">
                <a:latin typeface="Times New Roman" pitchFamily="18" charset="0"/>
                <a:cs typeface="Times New Roman" pitchFamily="18" charset="0"/>
              </a:rPr>
              <a:t>παλιγγενεσία</a:t>
            </a:r>
          </a:p>
          <a:p>
            <a:r>
              <a:rPr lang="en-US" dirty="0" err="1" smtClean="0">
                <a:latin typeface="Times New Roman" pitchFamily="18" charset="0"/>
                <a:cs typeface="Times New Roman" pitchFamily="18" charset="0"/>
              </a:rPr>
              <a:t>paliggenesia</a:t>
            </a:r>
            <a:endParaRPr lang="en-US" dirty="0" smtClean="0">
              <a:latin typeface="Times New Roman" pitchFamily="18" charset="0"/>
              <a:cs typeface="Times New Roman" pitchFamily="18" charset="0"/>
            </a:endParaRPr>
          </a:p>
          <a:p>
            <a:r>
              <a:rPr lang="en-US" i="1" dirty="0" smtClean="0">
                <a:latin typeface="Times New Roman" pitchFamily="18" charset="0"/>
                <a:cs typeface="Times New Roman" pitchFamily="18" charset="0"/>
              </a:rPr>
              <a:t>pal-</a:t>
            </a:r>
            <a:r>
              <a:rPr lang="en-US" i="1" dirty="0" err="1" smtClean="0">
                <a:latin typeface="Times New Roman" pitchFamily="18" charset="0"/>
                <a:cs typeface="Times New Roman" pitchFamily="18" charset="0"/>
              </a:rPr>
              <a:t>ing</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ghen</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es</a:t>
            </a:r>
            <a:r>
              <a:rPr lang="en-US" i="1" dirty="0" smtClean="0">
                <a:latin typeface="Times New Roman" pitchFamily="18" charset="0"/>
                <a:cs typeface="Times New Roman" pitchFamily="18" charset="0"/>
              </a:rPr>
              <a:t>-</a:t>
            </a:r>
            <a:r>
              <a:rPr lang="en-US" i="1" dirty="0" err="1" smtClean="0">
                <a:latin typeface="Times New Roman" pitchFamily="18" charset="0"/>
                <a:cs typeface="Times New Roman" pitchFamily="18" charset="0"/>
              </a:rPr>
              <a:t>ee</a:t>
            </a:r>
            <a:r>
              <a:rPr lang="en-US" i="1" dirty="0" smtClean="0">
                <a:latin typeface="Times New Roman" pitchFamily="18" charset="0"/>
                <a:cs typeface="Times New Roman" pitchFamily="18" charset="0"/>
              </a:rPr>
              <a:t>'-ah</a:t>
            </a:r>
          </a:p>
          <a:p>
            <a:r>
              <a:rPr lang="en-US" dirty="0" smtClean="0">
                <a:latin typeface="Times New Roman" pitchFamily="18" charset="0"/>
                <a:cs typeface="Times New Roman" pitchFamily="18" charset="0"/>
              </a:rPr>
              <a:t>From </a:t>
            </a:r>
            <a:r>
              <a:rPr lang="en-US" u="sng" dirty="0" smtClean="0">
                <a:latin typeface="Times New Roman" pitchFamily="18" charset="0"/>
                <a:cs typeface="Times New Roman" pitchFamily="18" charset="0"/>
              </a:rPr>
              <a:t>G3825 and G1078</a:t>
            </a:r>
            <a:r>
              <a:rPr lang="en-US" dirty="0" smtClean="0">
                <a:latin typeface="Times New Roman" pitchFamily="18" charset="0"/>
                <a:cs typeface="Times New Roman" pitchFamily="18" charset="0"/>
              </a:rPr>
              <a:t>; (spiritual) </a:t>
            </a:r>
            <a:r>
              <a:rPr lang="en-US" i="1" dirty="0" smtClean="0">
                <a:latin typeface="Times New Roman" pitchFamily="18" charset="0"/>
                <a:cs typeface="Times New Roman" pitchFamily="18" charset="0"/>
              </a:rPr>
              <a:t>rebirth (the state or the act), that is, (figuratively) spiritual renovation; specifically Messianic restoration: - regeneration.</a:t>
            </a:r>
          </a:p>
        </p:txBody>
      </p:sp>
    </p:spTree>
  </p:cSld>
  <p:clrMapOvr>
    <a:masterClrMapping/>
  </p:clrMapOvr>
  <p:transition advTm="10000">
    <p:random/>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Thayer’s Greek Definitions</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5257800"/>
          </a:xfrm>
        </p:spPr>
        <p:txBody>
          <a:bodyPr>
            <a:noAutofit/>
          </a:bodyPr>
          <a:lstStyle/>
          <a:p>
            <a:r>
              <a:rPr lang="en-US" sz="1200" b="1" dirty="0" smtClean="0">
                <a:latin typeface="Times New Roman" pitchFamily="18" charset="0"/>
                <a:cs typeface="Times New Roman" pitchFamily="18" charset="0"/>
              </a:rPr>
              <a:t>G3824</a:t>
            </a:r>
          </a:p>
          <a:p>
            <a:r>
              <a:rPr lang="vi-VN" sz="2400" dirty="0" smtClean="0">
                <a:latin typeface="Times New Roman" pitchFamily="18" charset="0"/>
                <a:cs typeface="Times New Roman" pitchFamily="18" charset="0"/>
              </a:rPr>
              <a:t>παλιγγενεσία</a:t>
            </a:r>
          </a:p>
          <a:p>
            <a:r>
              <a:rPr lang="en-US" sz="1400" dirty="0" err="1" smtClean="0">
                <a:latin typeface="Times New Roman" pitchFamily="18" charset="0"/>
                <a:cs typeface="Times New Roman" pitchFamily="18" charset="0"/>
              </a:rPr>
              <a:t>paliggenesia</a:t>
            </a:r>
            <a:endParaRPr lang="en-US" sz="1400" dirty="0" smtClean="0">
              <a:latin typeface="Times New Roman" pitchFamily="18" charset="0"/>
              <a:cs typeface="Times New Roman" pitchFamily="18" charset="0"/>
            </a:endParaRPr>
          </a:p>
          <a:p>
            <a:r>
              <a:rPr lang="en-US" sz="1400" b="1" dirty="0" smtClean="0">
                <a:latin typeface="Times New Roman" pitchFamily="18" charset="0"/>
                <a:cs typeface="Times New Roman" pitchFamily="18" charset="0"/>
              </a:rPr>
              <a:t>Thayer Definition:</a:t>
            </a:r>
          </a:p>
          <a:p>
            <a:r>
              <a:rPr lang="en-US" sz="1400" dirty="0" smtClean="0">
                <a:latin typeface="Times New Roman" pitchFamily="18" charset="0"/>
                <a:cs typeface="Times New Roman" pitchFamily="18" charset="0"/>
              </a:rPr>
              <a:t>1) new birth, reproduction, renewal, recreation, regeneration</a:t>
            </a:r>
          </a:p>
          <a:p>
            <a:r>
              <a:rPr lang="en-US" sz="1400" dirty="0" smtClean="0">
                <a:latin typeface="Times New Roman" pitchFamily="18" charset="0"/>
                <a:cs typeface="Times New Roman" pitchFamily="18" charset="0"/>
              </a:rPr>
              <a:t>1a) hence renovation, regeneration, the production of a new life consecrated to God, a radical change of mind for the better. The word often used to denote the restoration of a thing to its pristine state, its renovation, as a renewal or restoration of life after death</a:t>
            </a:r>
          </a:p>
          <a:p>
            <a:r>
              <a:rPr lang="en-US" sz="1400" dirty="0" smtClean="0">
                <a:latin typeface="Times New Roman" pitchFamily="18" charset="0"/>
                <a:cs typeface="Times New Roman" pitchFamily="18" charset="0"/>
              </a:rPr>
              <a:t>1b) the renovation of the earth after the deluge</a:t>
            </a:r>
          </a:p>
          <a:p>
            <a:r>
              <a:rPr lang="en-US" sz="1400" dirty="0" smtClean="0">
                <a:latin typeface="Times New Roman" pitchFamily="18" charset="0"/>
                <a:cs typeface="Times New Roman" pitchFamily="18" charset="0"/>
              </a:rPr>
              <a:t>1c) the renewal of the world to take place after its destruction by fire, as the Stoics taught</a:t>
            </a:r>
          </a:p>
          <a:p>
            <a:r>
              <a:rPr lang="en-US" sz="1400" dirty="0" smtClean="0">
                <a:latin typeface="Times New Roman" pitchFamily="18" charset="0"/>
                <a:cs typeface="Times New Roman" pitchFamily="18" charset="0"/>
              </a:rPr>
              <a:t>1d) the signal and glorious change of all things (in heaven and earth) for the better, that restoration of the primal and perfect condition of things which existed before the fall of our first parents, which the Jews looked for in connection with the advent of the Messiah, and which Christians expected in connection with the visible return of Jesus from heaven.</a:t>
            </a:r>
          </a:p>
          <a:p>
            <a:r>
              <a:rPr lang="en-US" sz="1400" dirty="0" smtClean="0">
                <a:latin typeface="Times New Roman" pitchFamily="18" charset="0"/>
                <a:cs typeface="Times New Roman" pitchFamily="18" charset="0"/>
              </a:rPr>
              <a:t>1e) other uses</a:t>
            </a:r>
          </a:p>
          <a:p>
            <a:pPr lvl="1"/>
            <a:r>
              <a:rPr lang="en-US" sz="1400" dirty="0" smtClean="0">
                <a:latin typeface="Times New Roman" pitchFamily="18" charset="0"/>
                <a:cs typeface="Times New Roman" pitchFamily="18" charset="0"/>
              </a:rPr>
              <a:t>1e1) of Cicero’s restoration to rank and fortune on his recall from exile</a:t>
            </a:r>
          </a:p>
          <a:p>
            <a:pPr lvl="1"/>
            <a:r>
              <a:rPr lang="en-US" sz="1400" dirty="0" smtClean="0">
                <a:latin typeface="Times New Roman" pitchFamily="18" charset="0"/>
                <a:cs typeface="Times New Roman" pitchFamily="18" charset="0"/>
              </a:rPr>
              <a:t>1e2) of the restoration of the Jewish nation after exile</a:t>
            </a:r>
          </a:p>
          <a:p>
            <a:pPr lvl="1"/>
            <a:r>
              <a:rPr lang="en-US" sz="1400" dirty="0" smtClean="0">
                <a:latin typeface="Times New Roman" pitchFamily="18" charset="0"/>
                <a:cs typeface="Times New Roman" pitchFamily="18" charset="0"/>
              </a:rPr>
              <a:t>1e3) of the recovery of knowledge by recollection</a:t>
            </a:r>
          </a:p>
          <a:p>
            <a:r>
              <a:rPr lang="en-US" sz="1400" b="1" dirty="0" smtClean="0">
                <a:latin typeface="Times New Roman" pitchFamily="18" charset="0"/>
                <a:cs typeface="Times New Roman" pitchFamily="18" charset="0"/>
              </a:rPr>
              <a:t>Part of Speech: noun feminine</a:t>
            </a:r>
          </a:p>
          <a:p>
            <a:r>
              <a:rPr lang="en-US" sz="1400" b="1" dirty="0" smtClean="0">
                <a:latin typeface="Times New Roman" pitchFamily="18" charset="0"/>
                <a:cs typeface="Times New Roman" pitchFamily="18" charset="0"/>
              </a:rPr>
              <a:t>A Related Word by Thayer’s/Strong’s Number: from G3825 and G1078</a:t>
            </a:r>
          </a:p>
          <a:p>
            <a:r>
              <a:rPr lang="en-US" sz="1400" b="1" dirty="0" smtClean="0">
                <a:latin typeface="Times New Roman" pitchFamily="18" charset="0"/>
                <a:cs typeface="Times New Roman" pitchFamily="18" charset="0"/>
              </a:rPr>
              <a:t>Citing in TDNT: 1:686, 117</a:t>
            </a:r>
          </a:p>
        </p:txBody>
      </p:sp>
    </p:spTree>
  </p:cSld>
  <p:clrMapOvr>
    <a:masterClrMapping/>
  </p:clrMapOvr>
  <p:transition advTm="10000">
    <p:random/>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Tree>
  </p:cSld>
  <p:clrMapOvr>
    <a:masterClrMapping/>
  </p:clrMapOvr>
  <p:transition advTm="10000">
    <p:random/>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King James Concordance</a:t>
            </a:r>
            <a:endParaRPr lang="en-US" i="1"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en-US" b="1" dirty="0" smtClean="0">
                <a:latin typeface="Times New Roman" pitchFamily="18" charset="0"/>
                <a:cs typeface="Times New Roman" pitchFamily="18" charset="0"/>
              </a:rPr>
              <a:t>G3824</a:t>
            </a:r>
          </a:p>
          <a:p>
            <a:r>
              <a:rPr lang="vi-VN" dirty="0" smtClean="0">
                <a:latin typeface="Times New Roman" pitchFamily="18" charset="0"/>
                <a:cs typeface="Times New Roman" pitchFamily="18" charset="0"/>
              </a:rPr>
              <a:t>παλιγγενεσία</a:t>
            </a:r>
          </a:p>
          <a:p>
            <a:r>
              <a:rPr lang="en-US" dirty="0" err="1" smtClean="0">
                <a:latin typeface="Times New Roman" pitchFamily="18" charset="0"/>
                <a:cs typeface="Times New Roman" pitchFamily="18" charset="0"/>
              </a:rPr>
              <a:t>paliggenesia</a:t>
            </a:r>
            <a:endParaRPr lang="en-US" dirty="0" smtClean="0">
              <a:latin typeface="Times New Roman" pitchFamily="18" charset="0"/>
              <a:cs typeface="Times New Roman" pitchFamily="18" charset="0"/>
            </a:endParaRPr>
          </a:p>
          <a:p>
            <a:r>
              <a:rPr lang="en-US" b="1" dirty="0" smtClean="0">
                <a:latin typeface="Times New Roman" pitchFamily="18" charset="0"/>
                <a:cs typeface="Times New Roman" pitchFamily="18" charset="0"/>
              </a:rPr>
              <a:t>Total KJV Occurrences: 2</a:t>
            </a:r>
          </a:p>
          <a:p>
            <a:r>
              <a:rPr lang="en-US" b="1" dirty="0" smtClean="0">
                <a:latin typeface="Times New Roman" pitchFamily="18" charset="0"/>
                <a:cs typeface="Times New Roman" pitchFamily="18" charset="0"/>
              </a:rPr>
              <a:t>regeneration, 2</a:t>
            </a:r>
          </a:p>
          <a:p>
            <a:r>
              <a:rPr lang="en-US" u="sng" dirty="0" smtClean="0">
                <a:latin typeface="Times New Roman" pitchFamily="18" charset="0"/>
                <a:cs typeface="Times New Roman" pitchFamily="18" charset="0"/>
              </a:rPr>
              <a:t>Mat_19:28, Tit_3:5</a:t>
            </a:r>
          </a:p>
        </p:txBody>
      </p:sp>
    </p:spTree>
  </p:cSld>
  <p:clrMapOvr>
    <a:masterClrMapping/>
  </p:clrMapOvr>
  <p:transition advTm="10000">
    <p:rand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Tree>
  </p:cSld>
  <p:clrMapOvr>
    <a:masterClrMapping/>
  </p:clrMapOvr>
  <p:transition advTm="10000">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130425"/>
            <a:ext cx="7772400" cy="1679575"/>
          </a:xfrm>
        </p:spPr>
        <p:txBody>
          <a:bodyPr>
            <a:normAutofit fontScale="90000"/>
          </a:bodyPr>
          <a:lstStyle/>
          <a:p>
            <a:pPr eaLnBrk="1" hangingPunct="1"/>
            <a:r>
              <a:rPr lang="en-US" dirty="0" smtClean="0">
                <a:solidFill>
                  <a:srgbClr val="FFC000"/>
                </a:solidFill>
                <a:effectLst>
                  <a:outerShdw blurRad="38100" dist="38100" dir="2700000" algn="tl">
                    <a:srgbClr val="000000">
                      <a:alpha val="43137"/>
                    </a:srgbClr>
                  </a:outerShdw>
                </a:effectLst>
                <a:latin typeface="Times New Roman" pitchFamily="18" charset="0"/>
                <a:cs typeface="Times New Roman" pitchFamily="18" charset="0"/>
              </a:rPr>
              <a:t>Regeneration</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3600" i="1" dirty="0" smtClean="0">
              <a:latin typeface="Times New Roman" pitchFamily="18" charset="0"/>
              <a:cs typeface="Times New Roman" pitchFamily="18" charset="0"/>
            </a:endParaRPr>
          </a:p>
        </p:txBody>
      </p:sp>
    </p:spTree>
  </p:cSld>
  <p:clrMapOvr>
    <a:masterClrMapping/>
  </p:clrMapOvr>
  <p:transition advTm="10000">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Webster’s 1828 Dictionary</a:t>
            </a:r>
            <a:endParaRPr lang="en-US" sz="3200" dirty="0"/>
          </a:p>
        </p:txBody>
      </p:sp>
      <p:sp>
        <p:nvSpPr>
          <p:cNvPr id="3" name="Content Placeholder 2"/>
          <p:cNvSpPr>
            <a:spLocks noGrp="1"/>
          </p:cNvSpPr>
          <p:nvPr>
            <p:ph idx="1"/>
          </p:nvPr>
        </p:nvSpPr>
        <p:spPr/>
        <p:txBody>
          <a:bodyPr>
            <a:normAutofit fontScale="77500" lnSpcReduction="20000"/>
          </a:bodyPr>
          <a:lstStyle/>
          <a:p>
            <a:r>
              <a:rPr lang="en-US" sz="3100" b="1" dirty="0">
                <a:latin typeface="Baskerville Old Face" pitchFamily="18" charset="0"/>
              </a:rPr>
              <a:t>Regeneration</a:t>
            </a:r>
            <a:endParaRPr lang="en-US" sz="3100" dirty="0">
              <a:latin typeface="Baskerville Old Face" pitchFamily="18" charset="0"/>
            </a:endParaRPr>
          </a:p>
          <a:p>
            <a:r>
              <a:rPr lang="en-US" sz="3100" b="1" dirty="0" err="1">
                <a:latin typeface="Baskerville Old Face" pitchFamily="18" charset="0"/>
              </a:rPr>
              <a:t>REGENERA'TION</a:t>
            </a:r>
            <a:r>
              <a:rPr lang="en-US" sz="3100" dirty="0">
                <a:latin typeface="Baskerville Old Face" pitchFamily="18" charset="0"/>
              </a:rPr>
              <a:t>, n.</a:t>
            </a:r>
          </a:p>
          <a:p>
            <a:endParaRPr lang="en-US" sz="3100" dirty="0">
              <a:latin typeface="Baskerville Old Face" pitchFamily="18" charset="0"/>
            </a:endParaRPr>
          </a:p>
          <a:p>
            <a:r>
              <a:rPr lang="en-US" sz="3100" dirty="0">
                <a:latin typeface="Baskerville Old Face" pitchFamily="18" charset="0"/>
              </a:rPr>
              <a:t>1. Reproduction; the act of producing anew.</a:t>
            </a:r>
          </a:p>
          <a:p>
            <a:endParaRPr lang="en-US" sz="3100" dirty="0">
              <a:latin typeface="Baskerville Old Face" pitchFamily="18" charset="0"/>
            </a:endParaRPr>
          </a:p>
          <a:p>
            <a:r>
              <a:rPr lang="en-US" sz="3100" dirty="0">
                <a:latin typeface="Baskerville Old Face" pitchFamily="18" charset="0"/>
              </a:rPr>
              <a:t>2. In theology, new birth by the grace of God; that change by which the will and natural enmity of man to God and his law are subdued, and a principle of supreme love to God and his law, or holy affections, are implanted in the heart.</a:t>
            </a:r>
          </a:p>
          <a:p>
            <a:endParaRPr lang="en-US" sz="3100" dirty="0">
              <a:latin typeface="Baskerville Old Face" pitchFamily="18" charset="0"/>
            </a:endParaRPr>
          </a:p>
          <a:p>
            <a:r>
              <a:rPr lang="en-US" sz="3100" dirty="0">
                <a:latin typeface="Baskerville Old Face" pitchFamily="18" charset="0"/>
              </a:rPr>
              <a:t>He saved us by the washing of regeneration and renewing of the Holy Spirit. Titus 3.</a:t>
            </a:r>
          </a:p>
          <a:p>
            <a:endParaRPr lang="en-US" dirty="0"/>
          </a:p>
        </p:txBody>
      </p:sp>
    </p:spTree>
    <p:extLst>
      <p:ext uri="{BB962C8B-B14F-4D97-AF65-F5344CB8AC3E}">
        <p14:creationId xmlns:p14="http://schemas.microsoft.com/office/powerpoint/2010/main" val="1212774100"/>
      </p:ext>
    </p:extLst>
  </p:cSld>
  <p:clrMapOvr>
    <a:masterClrMapping/>
  </p:clrMapOvr>
  <p:transition advTm="10000">
    <p:random/>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5123" name="Rectangle 3"/>
          <p:cNvSpPr>
            <a:spLocks noGrp="1" noChangeArrowheads="1"/>
          </p:cNvSpPr>
          <p:nvPr>
            <p:ph idx="1"/>
          </p:nvPr>
        </p:nvSpPr>
        <p:spPr>
          <a:xfrm>
            <a:off x="609600" y="2789238"/>
            <a:ext cx="7924800" cy="3230562"/>
          </a:xfrm>
        </p:spPr>
        <p:txBody>
          <a:bodyPr/>
          <a:lstStyle/>
          <a:p>
            <a:pPr eaLnBrk="1" hangingPunct="1"/>
            <a:r>
              <a:rPr lang="en-US" i="1" smtClean="0">
                <a:latin typeface="Times New Roman" pitchFamily="18" charset="0"/>
                <a:cs typeface="Times New Roman" pitchFamily="18" charset="0"/>
              </a:rPr>
              <a:t>The way of the Cross on which Jesus Christ was crucified and spilled His blood</a:t>
            </a:r>
          </a:p>
          <a:p>
            <a:pPr lvl="1" eaLnBrk="1" hangingPunct="1"/>
            <a:r>
              <a:rPr lang="en-US" sz="3200" i="1" smtClean="0">
                <a:latin typeface="Times New Roman" pitchFamily="18" charset="0"/>
                <a:cs typeface="Times New Roman" pitchFamily="18" charset="0"/>
              </a:rPr>
              <a:t>is the way of salvation</a:t>
            </a:r>
          </a:p>
          <a:p>
            <a:pPr lvl="2" eaLnBrk="1" hangingPunct="1"/>
            <a:r>
              <a:rPr lang="en-US" sz="3200" i="1" smtClean="0">
                <a:latin typeface="Times New Roman" pitchFamily="18" charset="0"/>
                <a:cs typeface="Times New Roman" pitchFamily="18" charset="0"/>
              </a:rPr>
              <a:t>and it leads home.</a:t>
            </a:r>
          </a:p>
        </p:txBody>
      </p:sp>
    </p:spTree>
  </p:cSld>
  <p:clrMapOvr>
    <a:masterClrMapping/>
  </p:clrMapOvr>
  <p:transition advTm="10000">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i="1" smtClean="0">
                <a:latin typeface="Times New Roman" pitchFamily="18" charset="0"/>
                <a:cs typeface="Times New Roman" pitchFamily="18" charset="0"/>
              </a:rPr>
              <a:t>Salvation</a:t>
            </a:r>
          </a:p>
        </p:txBody>
      </p:sp>
      <p:sp>
        <p:nvSpPr>
          <p:cNvPr id="6147" name="Rectangle 3"/>
          <p:cNvSpPr>
            <a:spLocks noGrp="1" noChangeArrowheads="1"/>
          </p:cNvSpPr>
          <p:nvPr>
            <p:ph idx="1"/>
          </p:nvPr>
        </p:nvSpPr>
        <p:spPr>
          <a:xfrm>
            <a:off x="609600" y="2419350"/>
            <a:ext cx="7924800" cy="3600450"/>
          </a:xfrm>
        </p:spPr>
        <p:txBody>
          <a:bodyPr/>
          <a:lstStyle/>
          <a:p>
            <a:pPr eaLnBrk="1" hangingPunct="1">
              <a:lnSpc>
                <a:spcPct val="90000"/>
              </a:lnSpc>
            </a:pPr>
            <a:r>
              <a:rPr lang="en-US" sz="2800" i="1" smtClean="0">
                <a:latin typeface="Times New Roman" pitchFamily="18" charset="0"/>
                <a:cs typeface="Times New Roman" pitchFamily="18" charset="0"/>
              </a:rPr>
              <a:t>Luke 13.3, 5</a:t>
            </a:r>
          </a:p>
          <a:p>
            <a:pPr eaLnBrk="1" hangingPunct="1">
              <a:lnSpc>
                <a:spcPct val="90000"/>
              </a:lnSpc>
            </a:pPr>
            <a:r>
              <a:rPr lang="en-US" sz="2800" i="1" smtClean="0">
                <a:latin typeface="Times New Roman" pitchFamily="18" charset="0"/>
                <a:cs typeface="Times New Roman" pitchFamily="18" charset="0"/>
              </a:rPr>
              <a:t>John 3.16</a:t>
            </a:r>
          </a:p>
          <a:p>
            <a:pPr eaLnBrk="1" hangingPunct="1">
              <a:lnSpc>
                <a:spcPct val="90000"/>
              </a:lnSpc>
            </a:pPr>
            <a:r>
              <a:rPr lang="en-US" sz="2800" i="1" smtClean="0">
                <a:latin typeface="Times New Roman" pitchFamily="18" charset="0"/>
                <a:cs typeface="Times New Roman" pitchFamily="18" charset="0"/>
              </a:rPr>
              <a:t>Romans 10.8ff</a:t>
            </a:r>
          </a:p>
          <a:p>
            <a:pPr eaLnBrk="1" hangingPunct="1">
              <a:lnSpc>
                <a:spcPct val="90000"/>
              </a:lnSpc>
            </a:pPr>
            <a:r>
              <a:rPr lang="en-US" sz="2800" i="1" smtClean="0">
                <a:latin typeface="Times New Roman" pitchFamily="18" charset="0"/>
                <a:cs typeface="Times New Roman" pitchFamily="18" charset="0"/>
              </a:rPr>
              <a:t>Continuing to walk – a way of life</a:t>
            </a:r>
          </a:p>
          <a:p>
            <a:pPr eaLnBrk="1" hangingPunct="1">
              <a:lnSpc>
                <a:spcPct val="90000"/>
              </a:lnSpc>
            </a:pPr>
            <a:r>
              <a:rPr lang="en-US" sz="2800" i="1" smtClean="0">
                <a:latin typeface="Times New Roman" pitchFamily="18" charset="0"/>
                <a:cs typeface="Times New Roman" pitchFamily="18" charset="0"/>
              </a:rPr>
              <a:t>Going form glory to glory</a:t>
            </a:r>
          </a:p>
          <a:p>
            <a:pPr eaLnBrk="1" hangingPunct="1">
              <a:lnSpc>
                <a:spcPct val="90000"/>
              </a:lnSpc>
            </a:pPr>
            <a:r>
              <a:rPr lang="en-US" sz="2800" i="1" smtClean="0">
                <a:latin typeface="Times New Roman" pitchFamily="18" charset="0"/>
                <a:cs typeface="Times New Roman" pitchFamily="18" charset="0"/>
              </a:rPr>
              <a:t>Salvation for all eternity, beginning right now and walking on to glory, to be with the Lamb of God who takes away the sin of the world </a:t>
            </a:r>
          </a:p>
        </p:txBody>
      </p:sp>
    </p:spTree>
  </p:cSld>
  <p:clrMapOvr>
    <a:masterClrMapping/>
  </p:clrMapOvr>
  <p:transition advTm="10000">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i="1" dirty="0" smtClean="0">
                <a:latin typeface="Times New Roman" pitchFamily="18" charset="0"/>
                <a:cs typeface="Times New Roman" pitchFamily="18" charset="0"/>
              </a:rPr>
              <a:t>Salvation</a:t>
            </a:r>
          </a:p>
        </p:txBody>
      </p:sp>
      <p:sp>
        <p:nvSpPr>
          <p:cNvPr id="7171" name="Rectangle 3"/>
          <p:cNvSpPr>
            <a:spLocks noGrp="1" noChangeArrowheads="1"/>
          </p:cNvSpPr>
          <p:nvPr>
            <p:ph idx="1"/>
          </p:nvPr>
        </p:nvSpPr>
        <p:spPr>
          <a:xfrm>
            <a:off x="609600" y="2133600"/>
            <a:ext cx="7924800" cy="3886200"/>
          </a:xfrm>
        </p:spPr>
        <p:txBody>
          <a:bodyPr/>
          <a:lstStyle/>
          <a:p>
            <a:pPr eaLnBrk="1" hangingPunct="1"/>
            <a:r>
              <a:rPr lang="en-US" i="1" smtClean="0">
                <a:latin typeface="Times New Roman" pitchFamily="18" charset="0"/>
                <a:cs typeface="Times New Roman" pitchFamily="18" charset="0"/>
              </a:rPr>
              <a:t>It is falling in love with the Master, the Savior, Jesus Christ.</a:t>
            </a:r>
          </a:p>
          <a:p>
            <a:pPr lvl="1" eaLnBrk="1" hangingPunct="1">
              <a:buFont typeface="Wingdings" pitchFamily="2" charset="2"/>
              <a:buNone/>
            </a:pPr>
            <a:endParaRPr lang="en-US" i="1" smtClean="0">
              <a:latin typeface="Times New Roman" pitchFamily="18" charset="0"/>
              <a:cs typeface="Times New Roman" pitchFamily="18" charset="0"/>
            </a:endParaRPr>
          </a:p>
          <a:p>
            <a:pPr eaLnBrk="1" hangingPunct="1"/>
            <a:r>
              <a:rPr lang="en-US" i="1" smtClean="0">
                <a:latin typeface="Times New Roman" pitchFamily="18" charset="0"/>
                <a:cs typeface="Times New Roman" pitchFamily="18" charset="0"/>
              </a:rPr>
              <a:t>You will then enter the other rooms to grow</a:t>
            </a:r>
          </a:p>
          <a:p>
            <a:pPr lvl="1" eaLnBrk="1" hangingPunct="1"/>
            <a:r>
              <a:rPr lang="en-US" i="1" smtClean="0">
                <a:latin typeface="Times New Roman" pitchFamily="18" charset="0"/>
                <a:cs typeface="Times New Roman" pitchFamily="18" charset="0"/>
              </a:rPr>
              <a:t>Spiritual direction: walking in wholeness and holiness. . . .  (other rooms)</a:t>
            </a:r>
          </a:p>
        </p:txBody>
      </p:sp>
    </p:spTree>
  </p:cSld>
  <p:clrMapOvr>
    <a:masterClrMapping/>
  </p:clrMapOvr>
  <p:transition advTm="10000">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latin typeface="Times New Roman" pitchFamily="18" charset="0"/>
                <a:cs typeface="Times New Roman" pitchFamily="18" charset="0"/>
              </a:rPr>
              <a:t>Matthew 19:28</a:t>
            </a:r>
            <a:endParaRPr lang="en-US" dirty="0"/>
          </a:p>
        </p:txBody>
      </p:sp>
      <p:sp>
        <p:nvSpPr>
          <p:cNvPr id="3" name="Content Placeholder 2"/>
          <p:cNvSpPr>
            <a:spLocks noGrp="1"/>
          </p:cNvSpPr>
          <p:nvPr>
            <p:ph idx="1"/>
          </p:nvPr>
        </p:nvSpPr>
        <p:spPr>
          <a:xfrm>
            <a:off x="457200" y="2133600"/>
            <a:ext cx="8229600" cy="3992563"/>
          </a:xfrm>
        </p:spPr>
        <p:txBody>
          <a:bodyPr/>
          <a:lstStyle/>
          <a:p>
            <a:r>
              <a:rPr lang="en-US" i="1" dirty="0" smtClean="0">
                <a:latin typeface="Times New Roman" pitchFamily="18" charset="0"/>
                <a:cs typeface="Times New Roman" pitchFamily="18" charset="0"/>
              </a:rPr>
              <a:t>And Jesus said unto them, Verily I say unto you, That ye which have followed me, in the regeneration when the Son of man shall sit in the throne of his glory, ye also shall sit upon twelve thrones, judging the twelve tribes of Israel. </a:t>
            </a:r>
            <a:endParaRPr lang="en-US" i="1" dirty="0">
              <a:latin typeface="Times New Roman" pitchFamily="18" charset="0"/>
              <a:cs typeface="Times New Roman" pitchFamily="18" charset="0"/>
            </a:endParaRPr>
          </a:p>
        </p:txBody>
      </p:sp>
    </p:spTree>
  </p:cSld>
  <p:clrMapOvr>
    <a:masterClrMapping/>
  </p:clrMapOvr>
  <p:transition advTm="10000">
    <p:random/>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795</TotalTime>
  <Words>1267</Words>
  <Application>Microsoft Office PowerPoint</Application>
  <PresentationFormat>On-screen Show (4:3)</PresentationFormat>
  <Paragraphs>120</Paragraphs>
  <Slides>20</Slides>
  <Notes>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Office Theme</vt:lpstr>
      <vt:lpstr>Apex</vt:lpstr>
      <vt:lpstr>The Good Shepherd Ministry Psalm 23   </vt:lpstr>
      <vt:lpstr>The Good Shepherd Ministry Psalm 23</vt:lpstr>
      <vt:lpstr>The Good Shepherd Ministry Psalm 23</vt:lpstr>
      <vt:lpstr>Regeneration  </vt:lpstr>
      <vt:lpstr>Webster’s 1828 Dictionary</vt:lpstr>
      <vt:lpstr>Salvation</vt:lpstr>
      <vt:lpstr>Salvation</vt:lpstr>
      <vt:lpstr>Salvation</vt:lpstr>
      <vt:lpstr>Matthew 19:28</vt:lpstr>
      <vt:lpstr>Treasury of Scriptural Knowledge</vt:lpstr>
      <vt:lpstr>Titus 3:5</vt:lpstr>
      <vt:lpstr>Treasury of Scriptural Knowledge</vt:lpstr>
      <vt:lpstr>Easton’s Bible Dictionary</vt:lpstr>
      <vt:lpstr>International Standard Bible Encyclopedia</vt:lpstr>
      <vt:lpstr>International Standard Bible Encyclopedia cont.</vt:lpstr>
      <vt:lpstr>Webster’s 1828 Dictionary</vt:lpstr>
      <vt:lpstr>Titus 3:4-7</vt:lpstr>
      <vt:lpstr>Strong’s Hebrew and Greek Dictionaries</vt:lpstr>
      <vt:lpstr>Thayer’s Greek Definitions</vt:lpstr>
      <vt:lpstr>King James Concordance</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96</cp:revision>
  <dcterms:created xsi:type="dcterms:W3CDTF">2007-10-10T09:43:01Z</dcterms:created>
  <dcterms:modified xsi:type="dcterms:W3CDTF">2021-03-24T01:59:35Z</dcterms:modified>
</cp:coreProperties>
</file>